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Source Sans Pro Light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Varela Round"/>
      <p:regular r:id="rId32"/>
    </p:embeddedFont>
    <p:embeddedFont>
      <p:font typeface="Work Sans Medium"/>
      <p:regular r:id="rId33"/>
      <p:bold r:id="rId34"/>
    </p:embeddedFont>
    <p:embeddedFont>
      <p:font typeface="Righteous"/>
      <p:regular r:id="rId35"/>
    </p:embeddedFont>
    <p:embeddedFont>
      <p:font typeface="Work Sans Light"/>
      <p:regular r:id="rId36"/>
      <p:bold r:id="rId37"/>
    </p:embeddedFont>
    <p:embeddedFont>
      <p:font typeface="Work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ourceSansProLigh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Light-italic.fntdata"/><Relationship Id="rId25" Type="http://schemas.openxmlformats.org/officeDocument/2006/relationships/font" Target="fonts/SourceSansProLight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SourceSansPro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WorkSansMedium-regular.fntdata"/><Relationship Id="rId10" Type="http://schemas.openxmlformats.org/officeDocument/2006/relationships/slide" Target="slides/slide6.xml"/><Relationship Id="rId32" Type="http://schemas.openxmlformats.org/officeDocument/2006/relationships/font" Target="fonts/VarelaRound-regular.fntdata"/><Relationship Id="rId13" Type="http://schemas.openxmlformats.org/officeDocument/2006/relationships/slide" Target="slides/slide9.xml"/><Relationship Id="rId35" Type="http://schemas.openxmlformats.org/officeDocument/2006/relationships/font" Target="fonts/Righteous-regular.fntdata"/><Relationship Id="rId12" Type="http://schemas.openxmlformats.org/officeDocument/2006/relationships/slide" Target="slides/slide8.xml"/><Relationship Id="rId34" Type="http://schemas.openxmlformats.org/officeDocument/2006/relationships/font" Target="fonts/WorkSansMedium-bold.fntdata"/><Relationship Id="rId15" Type="http://schemas.openxmlformats.org/officeDocument/2006/relationships/slide" Target="slides/slide11.xml"/><Relationship Id="rId37" Type="http://schemas.openxmlformats.org/officeDocument/2006/relationships/font" Target="fonts/WorkSansLight-bold.fntdata"/><Relationship Id="rId14" Type="http://schemas.openxmlformats.org/officeDocument/2006/relationships/slide" Target="slides/slide10.xml"/><Relationship Id="rId36" Type="http://schemas.openxmlformats.org/officeDocument/2006/relationships/font" Target="fonts/WorkSansLight-regular.fntdata"/><Relationship Id="rId17" Type="http://schemas.openxmlformats.org/officeDocument/2006/relationships/slide" Target="slides/slide13.xml"/><Relationship Id="rId39" Type="http://schemas.openxmlformats.org/officeDocument/2006/relationships/font" Target="fonts/WorkSans-bold.fntdata"/><Relationship Id="rId16" Type="http://schemas.openxmlformats.org/officeDocument/2006/relationships/slide" Target="slides/slide12.xml"/><Relationship Id="rId38" Type="http://schemas.openxmlformats.org/officeDocument/2006/relationships/font" Target="fonts/Work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012df1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012df1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3012df1a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3012df1a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3012df1a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3012df1a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012df1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012df1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3012df1a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3012df1a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afda1909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afda1909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b056de0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b056de0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b056de0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b056de0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b056de0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b056de0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3012df1a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3012df1a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012df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3012df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310a5ef2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310a5ef2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012df1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012df1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012df1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3012df1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012df1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012df1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012df1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3012df1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012df1a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012df1a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3012df1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3012df1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/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ctrTitle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ctrTitle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ctrTitle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ctrTitle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ctrTitle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4" type="ctrTitle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6" type="ctrTitle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8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ctrTitle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ctrTitle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2260263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261348" y="2276275"/>
            <a:ext cx="2272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>
            <a:off x="5410429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5411498" y="2276275"/>
            <a:ext cx="22143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1"/>
          <p:cNvSpPr txBox="1"/>
          <p:nvPr>
            <p:ph hasCustomPrompt="1"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3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3"/>
          <p:cNvSpPr txBox="1"/>
          <p:nvPr>
            <p:ph hasCustomPrompt="1" idx="3" type="title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4" type="subTitle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5" type="title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3">
  <p:cSld name="CUSTOM_1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ctrTitle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subTitle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1630050" y="600875"/>
            <a:ext cx="3624600" cy="4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4268550" y="1023200"/>
            <a:ext cx="4194300" cy="38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hasCustomPrompt="1" idx="2" type="title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hasCustomPrompt="1" idx="5" type="title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hasCustomPrompt="1" idx="8" type="title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14" type="title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1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6"/>
          <p:cNvSpPr txBox="1"/>
          <p:nvPr>
            <p:ph hasCustomPrompt="1"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ctrTitle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9"/>
          <p:cNvSpPr txBox="1"/>
          <p:nvPr>
            <p:ph idx="2" type="ctrTitle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9"/>
          <p:cNvSpPr txBox="1"/>
          <p:nvPr>
            <p:ph idx="4" type="ctrTitle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5" type="subTitle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E1E1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21.gif"/><Relationship Id="rId5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Relationship Id="rId4" Type="http://schemas.openxmlformats.org/officeDocument/2006/relationships/image" Target="../media/image28.gif"/><Relationship Id="rId5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jp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oplap/awesome-livecoding#languag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ctrTitle"/>
          </p:nvPr>
        </p:nvSpPr>
        <p:spPr>
          <a:xfrm>
            <a:off x="1745613" y="1350825"/>
            <a:ext cx="35181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LIVE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CODING</a:t>
            </a:r>
            <a:endParaRPr sz="6000"/>
          </a:p>
        </p:txBody>
      </p:sp>
      <p:sp>
        <p:nvSpPr>
          <p:cNvPr id="150" name="Google Shape;150;p30"/>
          <p:cNvSpPr txBox="1"/>
          <p:nvPr>
            <p:ph idx="1" type="subTitle"/>
          </p:nvPr>
        </p:nvSpPr>
        <p:spPr>
          <a:xfrm>
            <a:off x="6719549" y="3324375"/>
            <a:ext cx="2424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FC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AFCF2"/>
                </a:solidFill>
              </a:rPr>
              <a:t>“Programación </a:t>
            </a:r>
            <a:endParaRPr sz="1800">
              <a:solidFill>
                <a:srgbClr val="3AFC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AFCF2"/>
                </a:solidFill>
              </a:rPr>
              <a:t>aplicada al arte”</a:t>
            </a:r>
            <a:br>
              <a:rPr lang="en" sz="1800">
                <a:solidFill>
                  <a:srgbClr val="3AFCF2"/>
                </a:solidFill>
              </a:rPr>
            </a:br>
            <a:endParaRPr sz="800">
              <a:solidFill>
                <a:srgbClr val="3AFC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by </a:t>
            </a:r>
            <a:r>
              <a:rPr b="1" lang="en">
                <a:solidFill>
                  <a:srgbClr val="3AFCF2"/>
                </a:solidFill>
                <a:latin typeface="Work Sans"/>
                <a:ea typeface="Work Sans"/>
                <a:cs typeface="Work Sans"/>
                <a:sym typeface="Work Sans"/>
              </a:rPr>
              <a:t>flordefueg@</a:t>
            </a:r>
            <a:r>
              <a:rPr lang="en">
                <a:solidFill>
                  <a:srgbClr val="3AFCF2"/>
                </a:solidFill>
              </a:rPr>
              <a:t> &amp; </a:t>
            </a:r>
            <a:r>
              <a:rPr b="1" lang="en">
                <a:solidFill>
                  <a:srgbClr val="3AFCF2"/>
                </a:solidFill>
                <a:latin typeface="Work Sans"/>
                <a:ea typeface="Work Sans"/>
                <a:cs typeface="Work Sans"/>
                <a:sym typeface="Work Sans"/>
              </a:rPr>
              <a:t>irisS</a:t>
            </a:r>
            <a:endParaRPr b="1">
              <a:solidFill>
                <a:srgbClr val="3AFCF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FCF2"/>
              </a:solidFill>
            </a:endParaRPr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33670">
            <a:off x="8676850" y="4240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95796"/>
            <a:ext cx="6142574" cy="449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ctrTitle"/>
          </p:nvPr>
        </p:nvSpPr>
        <p:spPr>
          <a:xfrm flipH="1">
            <a:off x="4659950" y="1503150"/>
            <a:ext cx="4545300" cy="12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CLiC (Colectivo de Live Coders)</a:t>
            </a:r>
            <a:endParaRPr b="1">
              <a:solidFill>
                <a:srgbClr val="D9D9D9"/>
              </a:solidFill>
            </a:endParaRP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900" y="381000"/>
            <a:ext cx="1174625" cy="11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9"/>
          <p:cNvSpPr txBox="1"/>
          <p:nvPr/>
        </p:nvSpPr>
        <p:spPr>
          <a:xfrm>
            <a:off x="1162875" y="2493750"/>
            <a:ext cx="1796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NODO LA PLATA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t.me/clic_laplata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1162875" y="3179550"/>
            <a:ext cx="429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NODO BAIRES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t.me/clic_gbacaba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24" name="Google Shape;42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525" y="3756750"/>
            <a:ext cx="24193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6575" y="51025"/>
            <a:ext cx="744600" cy="6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240" y="1895475"/>
            <a:ext cx="137160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428" name="Google Shape;42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700" y="3756750"/>
            <a:ext cx="1416386" cy="1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1852" y="2091513"/>
            <a:ext cx="1174625" cy="9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MÚSICA ALGORÍTMICA</a:t>
            </a:r>
            <a:endParaRPr sz="2400"/>
          </a:p>
        </p:txBody>
      </p:sp>
      <p:sp>
        <p:nvSpPr>
          <p:cNvPr id="435" name="Google Shape;435;p40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¿Desde cuándo se combina música y algoritmos?</a:t>
            </a:r>
            <a:endParaRPr/>
          </a:p>
        </p:txBody>
      </p:sp>
      <p:sp>
        <p:nvSpPr>
          <p:cNvPr id="436" name="Google Shape;436;p40"/>
          <p:cNvSpPr txBox="1"/>
          <p:nvPr>
            <p:ph idx="2" type="title"/>
          </p:nvPr>
        </p:nvSpPr>
        <p:spPr>
          <a:xfrm>
            <a:off x="2021623" y="33026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 rotWithShape="1">
          <a:blip r:embed="rId4">
            <a:alphaModFix/>
          </a:blip>
          <a:srcRect b="6747" l="0" r="0" t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</a:t>
            </a:r>
            <a:endParaRPr/>
          </a:p>
        </p:txBody>
      </p:sp>
      <p:pic>
        <p:nvPicPr>
          <p:cNvPr id="444" name="Google Shape;4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50" y="1166202"/>
            <a:ext cx="7026725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 txBox="1"/>
          <p:nvPr>
            <p:ph type="ctrTitle"/>
          </p:nvPr>
        </p:nvSpPr>
        <p:spPr>
          <a:xfrm flipH="1">
            <a:off x="1746975" y="1533602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¿QUÉ?</a:t>
            </a:r>
            <a:endParaRPr/>
          </a:p>
        </p:txBody>
      </p:sp>
      <p:sp>
        <p:nvSpPr>
          <p:cNvPr id="446" name="Google Shape;446;p41"/>
          <p:cNvSpPr txBox="1"/>
          <p:nvPr>
            <p:ph idx="1" type="subTitle"/>
          </p:nvPr>
        </p:nvSpPr>
        <p:spPr>
          <a:xfrm flipH="1">
            <a:off x="1617325" y="2136089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formal de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reglas</a:t>
            </a:r>
            <a:r>
              <a:rPr lang="en"/>
              <a:t> o secuencia de operaciones</a:t>
            </a:r>
            <a:endParaRPr/>
          </a:p>
        </p:txBody>
      </p:sp>
      <p:sp>
        <p:nvSpPr>
          <p:cNvPr id="447" name="Google Shape;447;p41"/>
          <p:cNvSpPr txBox="1"/>
          <p:nvPr>
            <p:ph idx="2" type="ctrTitle"/>
          </p:nvPr>
        </p:nvSpPr>
        <p:spPr>
          <a:xfrm flipH="1">
            <a:off x="6651752" y="1533595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¿¡¿MÚSICA?!?</a:t>
            </a:r>
            <a:endParaRPr/>
          </a:p>
        </p:txBody>
      </p:sp>
      <p:sp>
        <p:nvSpPr>
          <p:cNvPr id="448" name="Google Shape;448;p41"/>
          <p:cNvSpPr txBox="1"/>
          <p:nvPr>
            <p:ph idx="3" type="subTitle"/>
          </p:nvPr>
        </p:nvSpPr>
        <p:spPr>
          <a:xfrm flipH="1">
            <a:off x="6690902" y="2136089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Automatización del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desarrollo del sonido</a:t>
            </a:r>
            <a:r>
              <a:rPr lang="en"/>
              <a:t> en el tiempo. </a:t>
            </a:r>
            <a:endParaRPr/>
          </a:p>
        </p:txBody>
      </p:sp>
      <p:sp>
        <p:nvSpPr>
          <p:cNvPr id="449" name="Google Shape;449;p41"/>
          <p:cNvSpPr txBox="1"/>
          <p:nvPr>
            <p:ph idx="4" type="ctrTitle"/>
          </p:nvPr>
        </p:nvSpPr>
        <p:spPr>
          <a:xfrm flipH="1">
            <a:off x="4121035" y="1533595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QUÉ?</a:t>
            </a:r>
            <a:endParaRPr/>
          </a:p>
        </p:txBody>
      </p:sp>
      <p:sp>
        <p:nvSpPr>
          <p:cNvPr id="450" name="Google Shape;450;p41"/>
          <p:cNvSpPr txBox="1"/>
          <p:nvPr>
            <p:ph idx="5" type="subTitle"/>
          </p:nvPr>
        </p:nvSpPr>
        <p:spPr>
          <a:xfrm flipH="1">
            <a:off x="4121035" y="2136089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realización de una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tarea</a:t>
            </a:r>
            <a:r>
              <a:rPr lang="en"/>
              <a:t> específica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/>
          <p:nvPr/>
        </p:nvSpPr>
        <p:spPr>
          <a:xfrm>
            <a:off x="2299450" y="2505972"/>
            <a:ext cx="5747700" cy="139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 txBox="1"/>
          <p:nvPr>
            <p:ph type="title"/>
          </p:nvPr>
        </p:nvSpPr>
        <p:spPr>
          <a:xfrm rot="-5400000">
            <a:off x="-1505900" y="2269675"/>
            <a:ext cx="4626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ALGUNOS EJEMPLOS</a:t>
            </a:r>
            <a:endParaRPr sz="1600"/>
          </a:p>
        </p:txBody>
      </p:sp>
      <p:sp>
        <p:nvSpPr>
          <p:cNvPr id="457" name="Google Shape;457;p42"/>
          <p:cNvSpPr txBox="1"/>
          <p:nvPr>
            <p:ph idx="4294967295" type="ctrTitle"/>
          </p:nvPr>
        </p:nvSpPr>
        <p:spPr>
          <a:xfrm>
            <a:off x="2088032" y="133734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ARS NOVA</a:t>
            </a:r>
            <a:endParaRPr sz="1400"/>
          </a:p>
        </p:txBody>
      </p:sp>
      <p:sp>
        <p:nvSpPr>
          <p:cNvPr id="458" name="Google Shape;458;p42"/>
          <p:cNvSpPr txBox="1"/>
          <p:nvPr>
            <p:ph idx="4294967295" type="subTitle"/>
          </p:nvPr>
        </p:nvSpPr>
        <p:spPr>
          <a:xfrm>
            <a:off x="2258282" y="931237"/>
            <a:ext cx="15660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Piezas isorrítmicas, con algunas imitaciones.</a:t>
            </a:r>
            <a:endParaRPr/>
          </a:p>
        </p:txBody>
      </p:sp>
      <p:sp>
        <p:nvSpPr>
          <p:cNvPr id="459" name="Google Shape;459;p42"/>
          <p:cNvSpPr txBox="1"/>
          <p:nvPr>
            <p:ph idx="4294967295" type="ctrTitle"/>
          </p:nvPr>
        </p:nvSpPr>
        <p:spPr>
          <a:xfrm>
            <a:off x="4949484" y="13343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BARROCO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TARDÍO</a:t>
            </a:r>
            <a:endParaRPr sz="1400"/>
          </a:p>
        </p:txBody>
      </p:sp>
      <p:sp>
        <p:nvSpPr>
          <p:cNvPr id="460" name="Google Shape;460;p42"/>
          <p:cNvSpPr txBox="1"/>
          <p:nvPr>
            <p:ph idx="4294967295" type="ctrTitle"/>
          </p:nvPr>
        </p:nvSpPr>
        <p:spPr>
          <a:xfrm>
            <a:off x="2088032" y="3164412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1300</a:t>
            </a:r>
            <a:endParaRPr sz="3000"/>
          </a:p>
        </p:txBody>
      </p:sp>
      <p:sp>
        <p:nvSpPr>
          <p:cNvPr id="461" name="Google Shape;461;p42"/>
          <p:cNvSpPr txBox="1"/>
          <p:nvPr>
            <p:ph idx="4294967295" type="subTitle"/>
          </p:nvPr>
        </p:nvSpPr>
        <p:spPr>
          <a:xfrm>
            <a:off x="5106234" y="547233"/>
            <a:ext cx="15930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Musikalisches Würfelspiel (juegos musicales con dados)</a:t>
            </a:r>
            <a:endParaRPr/>
          </a:p>
        </p:txBody>
      </p:sp>
      <p:sp>
        <p:nvSpPr>
          <p:cNvPr id="462" name="Google Shape;462;p42"/>
          <p:cNvSpPr txBox="1"/>
          <p:nvPr>
            <p:ph idx="4294967295" type="ctrTitle"/>
          </p:nvPr>
        </p:nvSpPr>
        <p:spPr>
          <a:xfrm>
            <a:off x="3530815" y="3218000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BARROCO</a:t>
            </a:r>
            <a:endParaRPr sz="1400"/>
          </a:p>
        </p:txBody>
      </p:sp>
      <p:sp>
        <p:nvSpPr>
          <p:cNvPr id="463" name="Google Shape;463;p42"/>
          <p:cNvSpPr txBox="1"/>
          <p:nvPr>
            <p:ph idx="4294967295" type="subTitle"/>
          </p:nvPr>
        </p:nvSpPr>
        <p:spPr>
          <a:xfrm>
            <a:off x="3767365" y="3446559"/>
            <a:ext cx="14334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Cánones, recursos como aumentaciones, transposiciones o inversiones.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4" name="Google Shape;464;p42"/>
          <p:cNvSpPr txBox="1"/>
          <p:nvPr>
            <p:ph idx="4294967295" type="ctrTitle"/>
          </p:nvPr>
        </p:nvSpPr>
        <p:spPr>
          <a:xfrm>
            <a:off x="6377356" y="3215449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MODERNIDAD+</a:t>
            </a:r>
            <a:endParaRPr sz="1400"/>
          </a:p>
        </p:txBody>
      </p:sp>
      <p:sp>
        <p:nvSpPr>
          <p:cNvPr id="465" name="Google Shape;465;p42"/>
          <p:cNvSpPr txBox="1"/>
          <p:nvPr>
            <p:ph idx="4294967295" type="subTitle"/>
          </p:nvPr>
        </p:nvSpPr>
        <p:spPr>
          <a:xfrm>
            <a:off x="6613900" y="3443950"/>
            <a:ext cx="13251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Serialismo Estocástica Estadística y probabilidad Uso de computadoras para cálculos </a:t>
            </a:r>
            <a:endParaRPr/>
          </a:p>
        </p:txBody>
      </p:sp>
      <p:sp>
        <p:nvSpPr>
          <p:cNvPr id="466" name="Google Shape;466;p42"/>
          <p:cNvSpPr txBox="1"/>
          <p:nvPr>
            <p:ph idx="4294967295" type="ctrTitle"/>
          </p:nvPr>
        </p:nvSpPr>
        <p:spPr>
          <a:xfrm>
            <a:off x="4949484" y="3154580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1800</a:t>
            </a:r>
            <a:endParaRPr sz="3000"/>
          </a:p>
        </p:txBody>
      </p:sp>
      <p:sp>
        <p:nvSpPr>
          <p:cNvPr id="467" name="Google Shape;467;p42"/>
          <p:cNvSpPr txBox="1"/>
          <p:nvPr>
            <p:ph idx="4294967295" type="ctrTitle"/>
          </p:nvPr>
        </p:nvSpPr>
        <p:spPr>
          <a:xfrm>
            <a:off x="3530815" y="1331259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1700</a:t>
            </a:r>
            <a:endParaRPr sz="3000"/>
          </a:p>
        </p:txBody>
      </p:sp>
      <p:sp>
        <p:nvSpPr>
          <p:cNvPr id="468" name="Google Shape;468;p42"/>
          <p:cNvSpPr txBox="1"/>
          <p:nvPr>
            <p:ph idx="4294967295" type="ctrTitle"/>
          </p:nvPr>
        </p:nvSpPr>
        <p:spPr>
          <a:xfrm>
            <a:off x="6377356" y="1324623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1900+</a:t>
            </a:r>
            <a:endParaRPr sz="3000"/>
          </a:p>
        </p:txBody>
      </p:sp>
      <p:sp>
        <p:nvSpPr>
          <p:cNvPr id="469" name="Google Shape;469;p42"/>
          <p:cNvSpPr/>
          <p:nvPr/>
        </p:nvSpPr>
        <p:spPr>
          <a:xfrm>
            <a:off x="2830599" y="2358046"/>
            <a:ext cx="418800" cy="418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5697949" y="2358046"/>
            <a:ext cx="418800" cy="418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7120949" y="2358046"/>
            <a:ext cx="418800" cy="418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1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4264274" y="2358046"/>
            <a:ext cx="418800" cy="418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1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>
            <p:ph idx="1" type="body"/>
          </p:nvPr>
        </p:nvSpPr>
        <p:spPr>
          <a:xfrm>
            <a:off x="54589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Isorritmo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-sistema modal-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Mapeo de secuencia rítmica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(talas)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una secuencia de alturas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(color)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Guillaume de Machaut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8" name="Google Shape;478;p43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 NOVA</a:t>
            </a:r>
            <a:endParaRPr/>
          </a:p>
        </p:txBody>
      </p:sp>
      <p:pic>
        <p:nvPicPr>
          <p:cNvPr id="479" name="Google Shape;4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099" y="1280425"/>
            <a:ext cx="4692099" cy="2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021" y="617075"/>
            <a:ext cx="285543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>
            <p:ph idx="1" type="body"/>
          </p:nvPr>
        </p:nvSpPr>
        <p:spPr>
          <a:xfrm>
            <a:off x="4788600" y="234584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Canon y contrapunto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Voz líder con altura y ritmo determinados (melodía dada)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v</a:t>
            </a:r>
            <a:r>
              <a:rPr lang="en"/>
              <a:t>oz imitadora, literal o variada por medio de aumentación, inversión o transposición.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Aunque había otros juegos…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Johann Sebastian Bach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 rot="-5400000">
            <a:off x="6175" y="1080925"/>
            <a:ext cx="19482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BARROCO</a:t>
            </a: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25" y="593254"/>
            <a:ext cx="1955663" cy="146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799" y="593226"/>
            <a:ext cx="1955675" cy="14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900" y="2386701"/>
            <a:ext cx="2822075" cy="21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idx="1" type="body"/>
          </p:nvPr>
        </p:nvSpPr>
        <p:spPr>
          <a:xfrm>
            <a:off x="4580225" y="10053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Musikalisches Würfelspiel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Piezas funde frases combinables tirando dados. Se obtienen diferentes tipos de temas.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Amadeus Mozart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5" name="Google Shape;495;p4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BARROCO TARDÍO</a:t>
            </a:r>
            <a:endParaRPr/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0" y="745650"/>
            <a:ext cx="2438875" cy="1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250" y="2399900"/>
            <a:ext cx="2438886" cy="1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800" y="3089525"/>
            <a:ext cx="2877725" cy="1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idx="1" type="body"/>
          </p:nvPr>
        </p:nvSpPr>
        <p:spPr>
          <a:xfrm>
            <a:off x="672100" y="52054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Música serial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Usan las 12 notas borrando las jerarquías de alturas del sistema tonal. 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Schoenberg, Webern, Berg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46"/>
          <p:cNvSpPr txBox="1"/>
          <p:nvPr>
            <p:ph type="title"/>
          </p:nvPr>
        </p:nvSpPr>
        <p:spPr>
          <a:xfrm rot="-5400000">
            <a:off x="-1021401" y="22498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SIGLO XX+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625" y="465250"/>
            <a:ext cx="1978950" cy="18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000" y="3167074"/>
            <a:ext cx="1398000" cy="13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 txBox="1"/>
          <p:nvPr>
            <p:ph idx="1" type="body"/>
          </p:nvPr>
        </p:nvSpPr>
        <p:spPr>
          <a:xfrm>
            <a:off x="3009675" y="27970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Música estocástica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Matemática aplicada a la música: estadística y probabilidad aplicada a diferentes parámetros sonoros (densidad, velocidad de gliss, duración, etc) para construir discursividad musical.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Ianis Xenaquis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8" name="Google Shape;508;p46"/>
          <p:cNvSpPr txBox="1"/>
          <p:nvPr>
            <p:ph idx="1" type="body"/>
          </p:nvPr>
        </p:nvSpPr>
        <p:spPr>
          <a:xfrm>
            <a:off x="6416650" y="1447775"/>
            <a:ext cx="22347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Música indeterminada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Para la pieza </a:t>
            </a:r>
            <a:r>
              <a:rPr lang="en" sz="1000"/>
              <a:t>"HPSHCD", se procesaron tomas de autores clásicos y contemporáneos con probabilidades basadas en los 52 hexagramas del I-Ching </a:t>
            </a:r>
            <a:r>
              <a:rPr lang="en" sz="1000"/>
              <a:t>.</a:t>
            </a: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John Cage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09" name="Google Shape;50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250" y="3511524"/>
            <a:ext cx="1754675" cy="123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125" y="109643"/>
            <a:ext cx="3761926" cy="4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692" y="109650"/>
            <a:ext cx="3603609" cy="43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>
            <p:ph idx="4294967295" type="ctrTitle"/>
          </p:nvPr>
        </p:nvSpPr>
        <p:spPr>
          <a:xfrm>
            <a:off x="519925" y="2344950"/>
            <a:ext cx="3864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TIDALCYCLES Y NOCIONES MUSICALES</a:t>
            </a:r>
            <a:endParaRPr sz="2400"/>
          </a:p>
        </p:txBody>
      </p:sp>
      <p:sp>
        <p:nvSpPr>
          <p:cNvPr id="517" name="Google Shape;517;p47"/>
          <p:cNvSpPr txBox="1"/>
          <p:nvPr>
            <p:ph idx="4294967295" type="subTitle"/>
          </p:nvPr>
        </p:nvSpPr>
        <p:spPr>
          <a:xfrm>
            <a:off x="626899" y="3500282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Algoritmo y ritmo.</a:t>
            </a:r>
            <a:endParaRPr/>
          </a:p>
        </p:txBody>
      </p:sp>
      <p:sp>
        <p:nvSpPr>
          <p:cNvPr id="518" name="Google Shape;518;p47"/>
          <p:cNvSpPr txBox="1"/>
          <p:nvPr>
            <p:ph idx="4294967295" type="title"/>
          </p:nvPr>
        </p:nvSpPr>
        <p:spPr>
          <a:xfrm>
            <a:off x="576633" y="1751212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idx="1" type="subTitle"/>
          </p:nvPr>
        </p:nvSpPr>
        <p:spPr>
          <a:xfrm flipH="1">
            <a:off x="6398675" y="201551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TEMPORAL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Cantidad de elementos = cantidad de subdivisiones </a:t>
            </a: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50" y="1263425"/>
            <a:ext cx="4591900" cy="27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8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111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irisS </a:t>
            </a:r>
            <a:endParaRPr/>
          </a:p>
        </p:txBody>
      </p:sp>
      <p:sp>
        <p:nvSpPr>
          <p:cNvPr id="166" name="Google Shape;166;p31"/>
          <p:cNvSpPr txBox="1"/>
          <p:nvPr>
            <p:ph idx="1" type="subTitle"/>
          </p:nvPr>
        </p:nvSpPr>
        <p:spPr>
          <a:xfrm flipH="1">
            <a:off x="4305300" y="27058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 https://1riss.github.io</a:t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Instagram: @iris.saladino</a:t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Twitter: @irisSirisR</a:t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FCF2"/>
                </a:solidFill>
              </a:rPr>
              <a:t>Telegram: @irisR</a:t>
            </a:r>
            <a:endParaRPr>
              <a:solidFill>
                <a:srgbClr val="3AFC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3559" y="2951150"/>
            <a:ext cx="1985066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r>
              <a:rPr lang="en"/>
              <a:t>S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 b="4636" l="0" r="0" t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179" name="Google Shape;179;p32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¿Qué es? ¿Qué lenguajes usa?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COMUNIDADES</a:t>
            </a:r>
            <a:endParaRPr sz="1600"/>
          </a:p>
        </p:txBody>
      </p:sp>
      <p:sp>
        <p:nvSpPr>
          <p:cNvPr id="181" name="Google Shape;181;p32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historia. Comunidades globales y locales.</a:t>
            </a:r>
            <a:endParaRPr/>
          </a:p>
        </p:txBody>
      </p:sp>
      <p:sp>
        <p:nvSpPr>
          <p:cNvPr id="182" name="Google Shape;182;p32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MÚSICA ALGORÍTMICA</a:t>
            </a:r>
            <a:endParaRPr sz="1400"/>
          </a:p>
        </p:txBody>
      </p:sp>
      <p:sp>
        <p:nvSpPr>
          <p:cNvPr id="183" name="Google Shape;183;p32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Algunos ejemplos en la historia de la combinación música y algoritmos.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TIDALCYCLES Y NOCIONES MUSICALES</a:t>
            </a:r>
            <a:endParaRPr sz="1000"/>
          </a:p>
        </p:txBody>
      </p:sp>
      <p:sp>
        <p:nvSpPr>
          <p:cNvPr id="185" name="Google Shape;185;p32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Algunas formas de ver el algoritmo desde lo musical.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5">
            <a:alphaModFix/>
          </a:blip>
          <a:srcRect b="6822" l="0" r="0" t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6">
            <a:alphaModFix/>
          </a:blip>
          <a:srcRect b="6747" l="0" r="0" t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868682" y="3114601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 rotWithShape="1">
          <a:blip r:embed="rId7">
            <a:alphaModFix/>
          </a:blip>
          <a:srcRect b="2705" l="0" r="0" t="2705"/>
          <a:stretch/>
        </p:blipFill>
        <p:spPr>
          <a:xfrm>
            <a:off x="5627000" y="3032916"/>
            <a:ext cx="1212175" cy="13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ctrTitle"/>
          </p:nvPr>
        </p:nvSpPr>
        <p:spPr>
          <a:xfrm flipH="1">
            <a:off x="4121709" y="3336950"/>
            <a:ext cx="2702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—IANNIS XENAKIS</a:t>
            </a:r>
            <a:endParaRPr/>
          </a:p>
        </p:txBody>
      </p:sp>
      <p:sp>
        <p:nvSpPr>
          <p:cNvPr id="197" name="Google Shape;197;p33"/>
          <p:cNvSpPr txBox="1"/>
          <p:nvPr>
            <p:ph idx="1" type="subTitle"/>
          </p:nvPr>
        </p:nvSpPr>
        <p:spPr>
          <a:xfrm flipH="1">
            <a:off x="3411675" y="2005725"/>
            <a:ext cx="47202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La música no es un lenguaje. Cualquier pieza musical es similar a una roca con formas complejas, con estrías y diseños grabados encima y dentro, que los hombres pueden descifrar de mil maneras diferentes sin encontrar la respuesta correcta o la mejor.</a:t>
            </a:r>
            <a:r>
              <a:rPr lang="en"/>
              <a:t>”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04400" y="6807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ctrTitle"/>
          </p:nvPr>
        </p:nvSpPr>
        <p:spPr>
          <a:xfrm>
            <a:off x="617626" y="2317250"/>
            <a:ext cx="272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208" name="Google Shape;208;p34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Improvisación algorítmica</a:t>
            </a:r>
            <a:endParaRPr/>
          </a:p>
        </p:txBody>
      </p:sp>
      <p:sp>
        <p:nvSpPr>
          <p:cNvPr id="209" name="Google Shape;209;p34"/>
          <p:cNvSpPr txBox="1"/>
          <p:nvPr>
            <p:ph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4643" l="0" r="0" t="4661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4242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idx="1" type="subTitle"/>
          </p:nvPr>
        </p:nvSpPr>
        <p:spPr>
          <a:xfrm flipH="1">
            <a:off x="6730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Escritura/modificación de líneas de código que se ejecuta. </a:t>
            </a:r>
            <a:endParaRPr/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ON-THE-FLY PROGRAMMING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590675"/>
            <a:ext cx="3836975" cy="2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/>
          <p:nvPr/>
        </p:nvSpPr>
        <p:spPr>
          <a:xfrm>
            <a:off x="2218375" y="477075"/>
            <a:ext cx="7449900" cy="418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2199775" y="481525"/>
            <a:ext cx="7487100" cy="418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35161" y="943588"/>
            <a:ext cx="54933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MUSICA - SONIDO</a:t>
            </a:r>
            <a:br>
              <a:rPr i="1" lang="en"/>
            </a:b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SuperCollider - basado en SmallTalk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TidalCycles - basado en Haskell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Sonic Pi - basado en Ruby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FoxDot - basado en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IMAGEN EN MOVIMIENTO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Hydra - basado en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https://github.com/toplap/awesome-livecoding#languages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lenguajes usa?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ctrTitle"/>
          </p:nvPr>
        </p:nvSpPr>
        <p:spPr>
          <a:xfrm>
            <a:off x="5268950" y="2311325"/>
            <a:ext cx="325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COMUNIDADES</a:t>
            </a:r>
            <a:endParaRPr sz="2800"/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gente produce, la gente se encuentra.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4">
            <a:alphaModFix/>
          </a:blip>
          <a:srcRect b="6822" l="0" r="0" t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38"/>
          <p:cNvCxnSpPr/>
          <p:nvPr/>
        </p:nvCxnSpPr>
        <p:spPr>
          <a:xfrm flipH="1">
            <a:off x="4059779" y="260104"/>
            <a:ext cx="22200" cy="179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242" name="Google Shape;242;p38"/>
          <p:cNvCxnSpPr/>
          <p:nvPr/>
        </p:nvCxnSpPr>
        <p:spPr>
          <a:xfrm>
            <a:off x="2388625" y="3651034"/>
            <a:ext cx="543600" cy="9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grpSp>
        <p:nvGrpSpPr>
          <p:cNvPr id="243" name="Google Shape;243;p38"/>
          <p:cNvGrpSpPr/>
          <p:nvPr/>
        </p:nvGrpSpPr>
        <p:grpSpPr>
          <a:xfrm>
            <a:off x="1586834" y="1268238"/>
            <a:ext cx="5701989" cy="3037657"/>
            <a:chOff x="2044034" y="1052913"/>
            <a:chExt cx="5701989" cy="3037657"/>
          </a:xfrm>
        </p:grpSpPr>
        <p:grpSp>
          <p:nvGrpSpPr>
            <p:cNvPr id="244" name="Google Shape;244;p38"/>
            <p:cNvGrpSpPr/>
            <p:nvPr/>
          </p:nvGrpSpPr>
          <p:grpSpPr>
            <a:xfrm>
              <a:off x="2044034" y="1052913"/>
              <a:ext cx="5701989" cy="3037657"/>
              <a:chOff x="233350" y="949250"/>
              <a:chExt cx="7137300" cy="3802300"/>
            </a:xfrm>
          </p:grpSpPr>
          <p:sp>
            <p:nvSpPr>
              <p:cNvPr id="245" name="Google Shape;245;p38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rect b="b" l="l" r="r" t="t"/>
                <a:pathLst>
                  <a:path extrusionOk="0" h="13204" w="59156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rect b="b" l="l" r="r" t="t"/>
                <a:pathLst>
                  <a:path extrusionOk="0" h="124369" w="164746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rect b="b" l="l" r="r" t="t"/>
                <a:pathLst>
                  <a:path extrusionOk="0" h="32555" w="44363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rect b="b" l="l" r="r" t="t"/>
                <a:pathLst>
                  <a:path extrusionOk="0" h="12472" w="22865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rect b="b" l="l" r="r" t="t"/>
                <a:pathLst>
                  <a:path extrusionOk="0" h="12738" w="11286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8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rect b="b" l="l" r="r" t="t"/>
                <a:pathLst>
                  <a:path extrusionOk="0" h="17228" w="21672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rect b="b" l="l" r="r" t="t"/>
                <a:pathLst>
                  <a:path extrusionOk="0" h="15817" w="9091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8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rect b="b" l="l" r="r" t="t"/>
                <a:pathLst>
                  <a:path extrusionOk="0" h="16731" w="10698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8"/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rect b="b" l="l" r="r" t="t"/>
                <a:pathLst>
                  <a:path extrusionOk="0" h="14182" w="18751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8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rect b="b" l="l" r="r" t="t"/>
                <a:pathLst>
                  <a:path extrusionOk="0" h="15417" w="9315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8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rect b="b" l="l" r="r" t="t"/>
                <a:pathLst>
                  <a:path extrusionOk="0" h="9097" w="7415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8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rect b="b" l="l" r="r" t="t"/>
                <a:pathLst>
                  <a:path extrusionOk="0" h="6520" w="10405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8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rect b="b" l="l" r="r" t="t"/>
                <a:pathLst>
                  <a:path extrusionOk="0" h="3551" w="9851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8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rect b="b" l="l" r="r" t="t"/>
                <a:pathLst>
                  <a:path extrusionOk="0" h="4633" w="4633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8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rect b="b" l="l" r="r" t="t"/>
                <a:pathLst>
                  <a:path extrusionOk="0" h="3295" w="8614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8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rect b="b" l="l" r="r" t="t"/>
                <a:pathLst>
                  <a:path extrusionOk="0" h="2193" w="10487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8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rect b="b" l="l" r="r" t="t"/>
                <a:pathLst>
                  <a:path extrusionOk="0" h="3895" w="5029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8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rect b="b" l="l" r="r" t="t"/>
                <a:pathLst>
                  <a:path extrusionOk="0" h="5122" w="3284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8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rect b="b" l="l" r="r" t="t"/>
                <a:pathLst>
                  <a:path extrusionOk="0" h="2646" w="643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8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rect b="b" l="l" r="r" t="t"/>
                <a:pathLst>
                  <a:path extrusionOk="0" h="2229" w="4719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8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rect b="b" l="l" r="r" t="t"/>
                <a:pathLst>
                  <a:path extrusionOk="0" h="3066" w="5116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8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rect b="b" l="l" r="r" t="t"/>
                <a:pathLst>
                  <a:path extrusionOk="0" h="3754" w="2711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8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rect b="b" l="l" r="r" t="t"/>
                <a:pathLst>
                  <a:path extrusionOk="0" h="3891" w="3025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8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rect b="b" l="l" r="r" t="t"/>
                <a:pathLst>
                  <a:path extrusionOk="0" h="1893" w="446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8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rect b="b" l="l" r="r" t="t"/>
                <a:pathLst>
                  <a:path extrusionOk="0" h="3202" w="2963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8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rect b="b" l="l" r="r" t="t"/>
                <a:pathLst>
                  <a:path extrusionOk="0" h="3192" w="2643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8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rect b="b" l="l" r="r" t="t"/>
                <a:pathLst>
                  <a:path extrusionOk="0" h="2006" w="3489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8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rect b="b" l="l" r="r" t="t"/>
                <a:pathLst>
                  <a:path extrusionOk="0" h="1672" w="3243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8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rect b="b" l="l" r="r" t="t"/>
                <a:pathLst>
                  <a:path extrusionOk="0" h="1879" w="3262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8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rect b="b" l="l" r="r" t="t"/>
                <a:pathLst>
                  <a:path extrusionOk="0" h="1609" w="3112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8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rect b="b" l="l" r="r" t="t"/>
                <a:pathLst>
                  <a:path extrusionOk="0" h="1591" w="2481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rect b="b" l="l" r="r" t="t"/>
                <a:pathLst>
                  <a:path extrusionOk="0" h="3802" w="20808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rect b="b" l="l" r="r" t="t"/>
                <a:pathLst>
                  <a:path extrusionOk="0" h="152092" w="129302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8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rect b="b" l="l" r="r" t="t"/>
                <a:pathLst>
                  <a:path extrusionOk="0" h="3667" w="1132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8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rect b="b" l="l" r="r" t="t"/>
                <a:pathLst>
                  <a:path extrusionOk="0" h="3823" w="8538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8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rect b="b" l="l" r="r" t="t"/>
                <a:pathLst>
                  <a:path extrusionOk="0" h="4524" w="10543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8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rect b="b" l="l" r="r" t="t"/>
                <a:pathLst>
                  <a:path extrusionOk="0" h="4481" w="6481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8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rect b="b" l="l" r="r" t="t"/>
                <a:pathLst>
                  <a:path extrusionOk="0" h="2958" w="6602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8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rect b="b" l="l" r="r" t="t"/>
                <a:pathLst>
                  <a:path extrusionOk="0" h="2581" w="5185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8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rect b="b" l="l" r="r" t="t"/>
                <a:pathLst>
                  <a:path extrusionOk="0" h="1793" w="377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8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rect b="b" l="l" r="r" t="t"/>
                <a:pathLst>
                  <a:path extrusionOk="0" h="1773" w="2369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8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rect b="b" l="l" r="r" t="t"/>
                <a:pathLst>
                  <a:path extrusionOk="0" h="1569" w="2507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8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rect b="b" l="l" r="r" t="t"/>
                <a:pathLst>
                  <a:path extrusionOk="0" h="1531" w="2247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8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rect b="b" l="l" r="r" t="t"/>
                <a:pathLst>
                  <a:path extrusionOk="0" h="2142" w="1895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8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rect b="b" l="l" r="r" t="t"/>
                <a:pathLst>
                  <a:path extrusionOk="0" h="1516" w="2196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8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rect b="b" l="l" r="r" t="t"/>
                <a:pathLst>
                  <a:path extrusionOk="0" h="1493" w="2005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8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rect b="b" l="l" r="r" t="t"/>
                <a:pathLst>
                  <a:path extrusionOk="0" h="1688" w="1843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8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rect b="b" l="l" r="r" t="t"/>
                <a:pathLst>
                  <a:path extrusionOk="0" h="5047" w="2144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rect b="b" l="l" r="r" t="t"/>
                <a:pathLst>
                  <a:path extrusionOk="0" h="1816" w="3751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rect b="b" l="l" r="r" t="t"/>
                <a:pathLst>
                  <a:path extrusionOk="0" h="1504" w="2023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rect b="b" l="l" r="r" t="t"/>
                <a:pathLst>
                  <a:path extrusionOk="0" h="1527" w="1797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st="9525">
                  <a:schemeClr val="accent1">
                    <a:alpha val="8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38"/>
            <p:cNvGrpSpPr/>
            <p:nvPr/>
          </p:nvGrpSpPr>
          <p:grpSpPr>
            <a:xfrm>
              <a:off x="2044034" y="1052913"/>
              <a:ext cx="5701989" cy="3037657"/>
              <a:chOff x="233350" y="949250"/>
              <a:chExt cx="7137300" cy="3802300"/>
            </a:xfrm>
          </p:grpSpPr>
          <p:sp>
            <p:nvSpPr>
              <p:cNvPr id="297" name="Google Shape;297;p38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rect b="b" l="l" r="r" t="t"/>
                <a:pathLst>
                  <a:path extrusionOk="0" h="13204" w="59156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rect b="b" l="l" r="r" t="t"/>
                <a:pathLst>
                  <a:path extrusionOk="0" h="124369" w="164746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rect b="b" l="l" r="r" t="t"/>
                <a:pathLst>
                  <a:path extrusionOk="0" h="32555" w="44363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rect b="b" l="l" r="r" t="t"/>
                <a:pathLst>
                  <a:path extrusionOk="0" h="12472" w="22865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rect b="b" l="l" r="r" t="t"/>
                <a:pathLst>
                  <a:path extrusionOk="0" h="12738" w="11286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rect b="b" l="l" r="r" t="t"/>
                <a:pathLst>
                  <a:path extrusionOk="0" h="17228" w="21672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rect b="b" l="l" r="r" t="t"/>
                <a:pathLst>
                  <a:path extrusionOk="0" h="15817" w="9091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rect b="b" l="l" r="r" t="t"/>
                <a:pathLst>
                  <a:path extrusionOk="0" h="16731" w="10698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rect b="b" l="l" r="r" t="t"/>
                <a:pathLst>
                  <a:path extrusionOk="0" h="14182" w="18751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rect b="b" l="l" r="r" t="t"/>
                <a:pathLst>
                  <a:path extrusionOk="0" h="15417" w="9315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8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rect b="b" l="l" r="r" t="t"/>
                <a:pathLst>
                  <a:path extrusionOk="0" h="9097" w="7415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8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rect b="b" l="l" r="r" t="t"/>
                <a:pathLst>
                  <a:path extrusionOk="0" h="6520" w="10405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rect b="b" l="l" r="r" t="t"/>
                <a:pathLst>
                  <a:path extrusionOk="0" h="3551" w="9851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rect b="b" l="l" r="r" t="t"/>
                <a:pathLst>
                  <a:path extrusionOk="0" h="4633" w="4633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rect b="b" l="l" r="r" t="t"/>
                <a:pathLst>
                  <a:path extrusionOk="0" h="3295" w="8614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8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rect b="b" l="l" r="r" t="t"/>
                <a:pathLst>
                  <a:path extrusionOk="0" h="2193" w="10487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8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rect b="b" l="l" r="r" t="t"/>
                <a:pathLst>
                  <a:path extrusionOk="0" h="3895" w="5029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rect b="b" l="l" r="r" t="t"/>
                <a:pathLst>
                  <a:path extrusionOk="0" h="5122" w="3284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rect b="b" l="l" r="r" t="t"/>
                <a:pathLst>
                  <a:path extrusionOk="0" h="2646" w="643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rect b="b" l="l" r="r" t="t"/>
                <a:pathLst>
                  <a:path extrusionOk="0" h="2229" w="4719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8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rect b="b" l="l" r="r" t="t"/>
                <a:pathLst>
                  <a:path extrusionOk="0" h="3066" w="5116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8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rect b="b" l="l" r="r" t="t"/>
                <a:pathLst>
                  <a:path extrusionOk="0" h="3754" w="2711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rect b="b" l="l" r="r" t="t"/>
                <a:pathLst>
                  <a:path extrusionOk="0" h="3891" w="3025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rect b="b" l="l" r="r" t="t"/>
                <a:pathLst>
                  <a:path extrusionOk="0" h="1893" w="446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rect b="b" l="l" r="r" t="t"/>
                <a:pathLst>
                  <a:path extrusionOk="0" h="3202" w="2963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8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rect b="b" l="l" r="r" t="t"/>
                <a:pathLst>
                  <a:path extrusionOk="0" h="3192" w="2643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8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rect b="b" l="l" r="r" t="t"/>
                <a:pathLst>
                  <a:path extrusionOk="0" h="2006" w="3489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8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rect b="b" l="l" r="r" t="t"/>
                <a:pathLst>
                  <a:path extrusionOk="0" h="1672" w="3243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8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rect b="b" l="l" r="r" t="t"/>
                <a:pathLst>
                  <a:path extrusionOk="0" h="1879" w="3262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8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rect b="b" l="l" r="r" t="t"/>
                <a:pathLst>
                  <a:path extrusionOk="0" h="1609" w="3112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8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rect b="b" l="l" r="r" t="t"/>
                <a:pathLst>
                  <a:path extrusionOk="0" h="1591" w="2481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8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rect b="b" l="l" r="r" t="t"/>
                <a:pathLst>
                  <a:path extrusionOk="0" h="3802" w="20808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8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rect b="b" l="l" r="r" t="t"/>
                <a:pathLst>
                  <a:path extrusionOk="0" h="152092" w="129302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8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rect b="b" l="l" r="r" t="t"/>
                <a:pathLst>
                  <a:path extrusionOk="0" h="3667" w="1132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8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rect b="b" l="l" r="r" t="t"/>
                <a:pathLst>
                  <a:path extrusionOk="0" h="3823" w="8538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rect b="b" l="l" r="r" t="t"/>
                <a:pathLst>
                  <a:path extrusionOk="0" h="4524" w="10543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rect b="b" l="l" r="r" t="t"/>
                <a:pathLst>
                  <a:path extrusionOk="0" h="4481" w="6481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rect b="b" l="l" r="r" t="t"/>
                <a:pathLst>
                  <a:path extrusionOk="0" h="2958" w="6602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rect b="b" l="l" r="r" t="t"/>
                <a:pathLst>
                  <a:path extrusionOk="0" h="2581" w="5185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rect b="b" l="l" r="r" t="t"/>
                <a:pathLst>
                  <a:path extrusionOk="0" h="1793" w="377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rect b="b" l="l" r="r" t="t"/>
                <a:pathLst>
                  <a:path extrusionOk="0" h="1773" w="2369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8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rect b="b" l="l" r="r" t="t"/>
                <a:pathLst>
                  <a:path extrusionOk="0" h="1569" w="2507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rect b="b" l="l" r="r" t="t"/>
                <a:pathLst>
                  <a:path extrusionOk="0" h="1531" w="2247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rect b="b" l="l" r="r" t="t"/>
                <a:pathLst>
                  <a:path extrusionOk="0" h="2142" w="1895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rect b="b" l="l" r="r" t="t"/>
                <a:pathLst>
                  <a:path extrusionOk="0" h="1516" w="2196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rect b="b" l="l" r="r" t="t"/>
                <a:pathLst>
                  <a:path extrusionOk="0" h="1493" w="2005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rect b="b" l="l" r="r" t="t"/>
                <a:pathLst>
                  <a:path extrusionOk="0" h="1688" w="1843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rect b="b" l="l" r="r" t="t"/>
                <a:pathLst>
                  <a:path extrusionOk="0" h="5047" w="2144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rect b="b" l="l" r="r" t="t"/>
                <a:pathLst>
                  <a:path extrusionOk="0" h="1816" w="3751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rect b="b" l="l" r="r" t="t"/>
                <a:pathLst>
                  <a:path extrusionOk="0" h="1504" w="2023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rect b="b" l="l" r="r" t="t"/>
                <a:pathLst>
                  <a:path extrusionOk="0" h="1527" w="1797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8" name="Google Shape;348;p38"/>
          <p:cNvSpPr txBox="1"/>
          <p:nvPr/>
        </p:nvSpPr>
        <p:spPr>
          <a:xfrm>
            <a:off x="2132231" y="4441828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COMUNIDAD GLOBAL</a:t>
            </a:r>
            <a:endParaRPr sz="12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49" name="Google Shape;349;p38"/>
          <p:cNvSpPr txBox="1"/>
          <p:nvPr>
            <p:ph type="title"/>
          </p:nvPr>
        </p:nvSpPr>
        <p:spPr>
          <a:xfrm rot="-5400000">
            <a:off x="6598599" y="20239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TOPLAP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Temporary Organization for the Proliferation of Live Art Programming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350" name="Google Shape;350;p38"/>
          <p:cNvCxnSpPr/>
          <p:nvPr/>
        </p:nvCxnSpPr>
        <p:spPr>
          <a:xfrm>
            <a:off x="2600710" y="1024200"/>
            <a:ext cx="11400" cy="117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51" name="Google Shape;351;p38"/>
          <p:cNvCxnSpPr/>
          <p:nvPr/>
        </p:nvCxnSpPr>
        <p:spPr>
          <a:xfrm>
            <a:off x="2598090" y="1020809"/>
            <a:ext cx="7200" cy="112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8"/>
          <p:cNvSpPr txBox="1"/>
          <p:nvPr/>
        </p:nvSpPr>
        <p:spPr>
          <a:xfrm>
            <a:off x="2650221" y="726925"/>
            <a:ext cx="1144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USA</a:t>
            </a:r>
            <a:endParaRPr b="1"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Livecode NYC</a:t>
            </a:r>
            <a:endParaRPr b="1" sz="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Livecode New England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2547760" y="922800"/>
            <a:ext cx="105900" cy="1014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38"/>
          <p:cNvCxnSpPr>
            <a:stCxn id="355" idx="4"/>
          </p:cNvCxnSpPr>
          <p:nvPr/>
        </p:nvCxnSpPr>
        <p:spPr>
          <a:xfrm flipH="1">
            <a:off x="2368810" y="567000"/>
            <a:ext cx="3300" cy="1272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56" name="Google Shape;356;p38"/>
          <p:cNvCxnSpPr/>
          <p:nvPr/>
        </p:nvCxnSpPr>
        <p:spPr>
          <a:xfrm>
            <a:off x="2369490" y="569834"/>
            <a:ext cx="0" cy="1262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8"/>
          <p:cNvSpPr/>
          <p:nvPr/>
        </p:nvSpPr>
        <p:spPr>
          <a:xfrm>
            <a:off x="2319160" y="465600"/>
            <a:ext cx="105900" cy="1014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38"/>
          <p:cNvCxnSpPr>
            <a:stCxn id="358" idx="4"/>
          </p:cNvCxnSpPr>
          <p:nvPr/>
        </p:nvCxnSpPr>
        <p:spPr>
          <a:xfrm flipH="1">
            <a:off x="2140210" y="338400"/>
            <a:ext cx="3300" cy="2110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59" name="Google Shape;359;p38"/>
          <p:cNvCxnSpPr/>
          <p:nvPr/>
        </p:nvCxnSpPr>
        <p:spPr>
          <a:xfrm flipH="1">
            <a:off x="2138785" y="338409"/>
            <a:ext cx="2100" cy="209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8"/>
          <p:cNvSpPr/>
          <p:nvPr/>
        </p:nvSpPr>
        <p:spPr>
          <a:xfrm>
            <a:off x="2090560" y="237000"/>
            <a:ext cx="105900" cy="1014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2393775" y="338400"/>
            <a:ext cx="1039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CANADA</a:t>
            </a:r>
            <a:endParaRPr b="1"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Cybernetic Orchestra</a:t>
            </a:r>
            <a:endParaRPr b="1" sz="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TOPLAP à Montréal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2165175" y="103403"/>
            <a:ext cx="174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MÉXICO</a:t>
            </a:r>
            <a:r>
              <a:rPr b="1" lang="en" sz="600">
                <a:solidFill>
                  <a:schemeClr val="accent2"/>
                </a:solidFill>
              </a:rPr>
              <a:t> - TOPLAP México</a:t>
            </a:r>
            <a:endParaRPr b="1" sz="600">
              <a:solidFill>
                <a:schemeClr val="accent2"/>
              </a:solidFill>
            </a:endParaRPr>
          </a:p>
        </p:txBody>
      </p:sp>
      <p:cxnSp>
        <p:nvCxnSpPr>
          <p:cNvPr id="362" name="Google Shape;362;p38"/>
          <p:cNvCxnSpPr>
            <a:stCxn id="363" idx="4"/>
          </p:cNvCxnSpPr>
          <p:nvPr/>
        </p:nvCxnSpPr>
        <p:spPr>
          <a:xfrm>
            <a:off x="2160025" y="2958125"/>
            <a:ext cx="561000" cy="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64" name="Google Shape;364;p38"/>
          <p:cNvCxnSpPr/>
          <p:nvPr/>
        </p:nvCxnSpPr>
        <p:spPr>
          <a:xfrm>
            <a:off x="2139104" y="2962865"/>
            <a:ext cx="5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8"/>
          <p:cNvSpPr/>
          <p:nvPr/>
        </p:nvSpPr>
        <p:spPr>
          <a:xfrm flipH="1" rot="-5400000">
            <a:off x="2057425" y="290847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8"/>
          <p:cNvCxnSpPr/>
          <p:nvPr/>
        </p:nvCxnSpPr>
        <p:spPr>
          <a:xfrm>
            <a:off x="2139104" y="3115265"/>
            <a:ext cx="5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8"/>
          <p:cNvSpPr/>
          <p:nvPr/>
        </p:nvSpPr>
        <p:spPr>
          <a:xfrm flipH="1" rot="-5400000">
            <a:off x="2057425" y="306087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8"/>
          <p:cNvCxnSpPr/>
          <p:nvPr/>
        </p:nvCxnSpPr>
        <p:spPr>
          <a:xfrm>
            <a:off x="2139104" y="3274625"/>
            <a:ext cx="5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8"/>
          <p:cNvSpPr/>
          <p:nvPr/>
        </p:nvSpPr>
        <p:spPr>
          <a:xfrm flipH="1" rot="-5400000">
            <a:off x="2057425" y="321327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38"/>
          <p:cNvCxnSpPr/>
          <p:nvPr/>
        </p:nvCxnSpPr>
        <p:spPr>
          <a:xfrm>
            <a:off x="2139104" y="3420065"/>
            <a:ext cx="5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8"/>
          <p:cNvSpPr/>
          <p:nvPr/>
        </p:nvSpPr>
        <p:spPr>
          <a:xfrm flipH="1" rot="-5400000">
            <a:off x="2057425" y="336567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8"/>
          <p:cNvCxnSpPr/>
          <p:nvPr/>
        </p:nvCxnSpPr>
        <p:spPr>
          <a:xfrm>
            <a:off x="2157490" y="3113460"/>
            <a:ext cx="594000" cy="11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72" name="Google Shape;372;p38"/>
          <p:cNvCxnSpPr/>
          <p:nvPr/>
        </p:nvCxnSpPr>
        <p:spPr>
          <a:xfrm>
            <a:off x="2157490" y="3272820"/>
            <a:ext cx="594000" cy="11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73" name="Google Shape;373;p38"/>
          <p:cNvCxnSpPr/>
          <p:nvPr/>
        </p:nvCxnSpPr>
        <p:spPr>
          <a:xfrm>
            <a:off x="2157490" y="3418260"/>
            <a:ext cx="1101900" cy="12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74" name="Google Shape;374;p38"/>
          <p:cNvCxnSpPr/>
          <p:nvPr/>
        </p:nvCxnSpPr>
        <p:spPr>
          <a:xfrm>
            <a:off x="2171905" y="3117729"/>
            <a:ext cx="58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8"/>
          <p:cNvCxnSpPr/>
          <p:nvPr/>
        </p:nvCxnSpPr>
        <p:spPr>
          <a:xfrm>
            <a:off x="2171905" y="3277089"/>
            <a:ext cx="58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8"/>
          <p:cNvCxnSpPr/>
          <p:nvPr/>
        </p:nvCxnSpPr>
        <p:spPr>
          <a:xfrm>
            <a:off x="2171905" y="3422529"/>
            <a:ext cx="1101600" cy="15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8"/>
          <p:cNvCxnSpPr/>
          <p:nvPr/>
        </p:nvCxnSpPr>
        <p:spPr>
          <a:xfrm>
            <a:off x="2369047" y="3647788"/>
            <a:ext cx="5967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8"/>
          <p:cNvSpPr/>
          <p:nvPr/>
        </p:nvSpPr>
        <p:spPr>
          <a:xfrm flipH="1" rot="-5400000">
            <a:off x="2286025" y="359427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38"/>
          <p:cNvCxnSpPr/>
          <p:nvPr/>
        </p:nvCxnSpPr>
        <p:spPr>
          <a:xfrm flipH="1">
            <a:off x="4074335" y="243661"/>
            <a:ext cx="3900" cy="1829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8"/>
          <p:cNvSpPr/>
          <p:nvPr/>
        </p:nvSpPr>
        <p:spPr>
          <a:xfrm flipH="1">
            <a:off x="4031849" y="167764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38"/>
          <p:cNvCxnSpPr/>
          <p:nvPr/>
        </p:nvCxnSpPr>
        <p:spPr>
          <a:xfrm>
            <a:off x="2541025" y="3892833"/>
            <a:ext cx="543600" cy="9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82" name="Google Shape;382;p38"/>
          <p:cNvCxnSpPr/>
          <p:nvPr/>
        </p:nvCxnSpPr>
        <p:spPr>
          <a:xfrm>
            <a:off x="2543732" y="3892717"/>
            <a:ext cx="574800" cy="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38"/>
          <p:cNvSpPr/>
          <p:nvPr/>
        </p:nvSpPr>
        <p:spPr>
          <a:xfrm flipH="1" rot="-5400000">
            <a:off x="2438425" y="3849633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642125" y="2929200"/>
            <a:ext cx="152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ECUADOR </a:t>
            </a:r>
            <a:r>
              <a:rPr b="1" lang="en" sz="600">
                <a:solidFill>
                  <a:schemeClr val="accent2"/>
                </a:solidFill>
              </a:rPr>
              <a:t>-  TOPLAP Quito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251725" y="2548200"/>
            <a:ext cx="880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COLOMBIA</a:t>
            </a:r>
            <a:endParaRPr b="1" sz="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 TOPLAP Medellín</a:t>
            </a:r>
            <a:endParaRPr b="1" sz="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2"/>
                </a:solidFill>
              </a:rPr>
              <a:t>TOPLAP Bogotá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946925" y="3081600"/>
            <a:ext cx="152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PERÚ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-  TOPLAP Lima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607685" y="3234000"/>
            <a:ext cx="152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BRASIL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-  Live Coding @ IMPA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1050965" y="3462600"/>
            <a:ext cx="152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CHILE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-  TOPLAP Valdivia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316094" y="3712080"/>
            <a:ext cx="2217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ARGENTINA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- CLiC (Colectivo de Live Coders)</a:t>
            </a:r>
            <a:endParaRPr b="1" sz="600">
              <a:solidFill>
                <a:schemeClr val="accent2"/>
              </a:solidFill>
            </a:endParaRPr>
          </a:p>
        </p:txBody>
      </p:sp>
      <p:cxnSp>
        <p:nvCxnSpPr>
          <p:cNvPr id="390" name="Google Shape;390;p38"/>
          <p:cNvCxnSpPr/>
          <p:nvPr/>
        </p:nvCxnSpPr>
        <p:spPr>
          <a:xfrm flipH="1">
            <a:off x="4178278" y="412504"/>
            <a:ext cx="21300" cy="153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91" name="Google Shape;391;p38"/>
          <p:cNvCxnSpPr/>
          <p:nvPr/>
        </p:nvCxnSpPr>
        <p:spPr>
          <a:xfrm flipH="1">
            <a:off x="4178085" y="417211"/>
            <a:ext cx="17100" cy="148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8"/>
          <p:cNvSpPr/>
          <p:nvPr/>
        </p:nvSpPr>
        <p:spPr>
          <a:xfrm flipH="1">
            <a:off x="4140178" y="313204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8"/>
          <p:cNvCxnSpPr/>
          <p:nvPr/>
        </p:nvCxnSpPr>
        <p:spPr>
          <a:xfrm flipH="1">
            <a:off x="4274998" y="564904"/>
            <a:ext cx="21300" cy="153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94" name="Google Shape;394;p38"/>
          <p:cNvCxnSpPr/>
          <p:nvPr/>
        </p:nvCxnSpPr>
        <p:spPr>
          <a:xfrm flipH="1">
            <a:off x="4274804" y="569611"/>
            <a:ext cx="17100" cy="148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8"/>
          <p:cNvSpPr/>
          <p:nvPr/>
        </p:nvSpPr>
        <p:spPr>
          <a:xfrm flipH="1">
            <a:off x="4236898" y="465604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38"/>
          <p:cNvCxnSpPr/>
          <p:nvPr/>
        </p:nvCxnSpPr>
        <p:spPr>
          <a:xfrm flipH="1">
            <a:off x="4364398" y="793504"/>
            <a:ext cx="8100" cy="112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397" name="Google Shape;397;p38"/>
          <p:cNvCxnSpPr/>
          <p:nvPr/>
        </p:nvCxnSpPr>
        <p:spPr>
          <a:xfrm>
            <a:off x="4375064" y="763772"/>
            <a:ext cx="10200" cy="117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8"/>
          <p:cNvSpPr/>
          <p:nvPr/>
        </p:nvSpPr>
        <p:spPr>
          <a:xfrm flipH="1">
            <a:off x="4320058" y="659765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4077895" y="53568"/>
            <a:ext cx="174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ESPAÑA </a:t>
            </a:r>
            <a:r>
              <a:rPr b="1" lang="en" sz="600">
                <a:solidFill>
                  <a:schemeClr val="accent2"/>
                </a:solidFill>
              </a:rPr>
              <a:t> - TOPLAP Barcelona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4174974" y="199000"/>
            <a:ext cx="4044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BÉLGICA/FRANCIA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 - Algorave France &amp; Belgique - TOPLAP France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4292575" y="351400"/>
            <a:ext cx="3416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UK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 - TOPLAP Yorkshire - TOPLAP North East - Tidalclub Sheffield </a:t>
            </a:r>
            <a:endParaRPr b="1" sz="600">
              <a:solidFill>
                <a:schemeClr val="accent2"/>
              </a:solidFill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4375714" y="524700"/>
            <a:ext cx="3556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ALEMANIA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 - Live Coding Frankfurt - Live coding Düsseldorf</a:t>
            </a:r>
            <a:endParaRPr b="1" sz="600">
              <a:solidFill>
                <a:schemeClr val="accent2"/>
              </a:solidFill>
            </a:endParaRPr>
          </a:p>
        </p:txBody>
      </p:sp>
      <p:cxnSp>
        <p:nvCxnSpPr>
          <p:cNvPr id="403" name="Google Shape;403;p38"/>
          <p:cNvCxnSpPr/>
          <p:nvPr/>
        </p:nvCxnSpPr>
        <p:spPr>
          <a:xfrm flipH="1">
            <a:off x="4433579" y="945904"/>
            <a:ext cx="29400" cy="124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404" name="Google Shape;404;p38"/>
          <p:cNvCxnSpPr/>
          <p:nvPr/>
        </p:nvCxnSpPr>
        <p:spPr>
          <a:xfrm flipH="1">
            <a:off x="4433435" y="929461"/>
            <a:ext cx="25800" cy="119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8"/>
          <p:cNvSpPr/>
          <p:nvPr/>
        </p:nvSpPr>
        <p:spPr>
          <a:xfrm flipH="1">
            <a:off x="4412849" y="853564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4458895" y="739368"/>
            <a:ext cx="174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ITALIA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 - TOPLAP Italia</a:t>
            </a:r>
            <a:endParaRPr b="1" sz="600">
              <a:solidFill>
                <a:schemeClr val="accent2"/>
              </a:solidFill>
            </a:endParaRPr>
          </a:p>
        </p:txBody>
      </p:sp>
      <p:cxnSp>
        <p:nvCxnSpPr>
          <p:cNvPr id="407" name="Google Shape;407;p38"/>
          <p:cNvCxnSpPr/>
          <p:nvPr/>
        </p:nvCxnSpPr>
        <p:spPr>
          <a:xfrm rot="10800000">
            <a:off x="6674819" y="2238121"/>
            <a:ext cx="3600" cy="2028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408" name="Google Shape;408;p38"/>
          <p:cNvCxnSpPr/>
          <p:nvPr/>
        </p:nvCxnSpPr>
        <p:spPr>
          <a:xfrm rot="10800000">
            <a:off x="6674663" y="2252164"/>
            <a:ext cx="7500" cy="203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8"/>
          <p:cNvSpPr/>
          <p:nvPr/>
        </p:nvSpPr>
        <p:spPr>
          <a:xfrm flipH="1" rot="10800000">
            <a:off x="6622649" y="4260061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6215219" y="2217121"/>
            <a:ext cx="6000" cy="2430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340000" dist="9525">
              <a:schemeClr val="accent2">
                <a:alpha val="72000"/>
              </a:schemeClr>
            </a:outerShdw>
          </a:effectLst>
        </p:spPr>
      </p:cxnSp>
      <p:cxnSp>
        <p:nvCxnSpPr>
          <p:cNvPr id="411" name="Google Shape;411;p38"/>
          <p:cNvCxnSpPr/>
          <p:nvPr/>
        </p:nvCxnSpPr>
        <p:spPr>
          <a:xfrm rot="10800000">
            <a:off x="6201563" y="2224264"/>
            <a:ext cx="23400" cy="244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8"/>
          <p:cNvSpPr/>
          <p:nvPr/>
        </p:nvSpPr>
        <p:spPr>
          <a:xfrm flipH="1" rot="10800000">
            <a:off x="6165449" y="4641061"/>
            <a:ext cx="105900" cy="99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chemeClr val="accent2">
                <a:alpha val="8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6204725" y="4529400"/>
            <a:ext cx="2927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CHINA - </a:t>
            </a:r>
            <a:r>
              <a:rPr b="1" lang="en" sz="600">
                <a:solidFill>
                  <a:schemeClr val="accent2"/>
                </a:solidFill>
              </a:rPr>
              <a:t> </a:t>
            </a:r>
            <a:r>
              <a:rPr b="1" lang="en" sz="500">
                <a:solidFill>
                  <a:schemeClr val="accent2"/>
                </a:solidFill>
              </a:rPr>
              <a:t>TOPLAP Greater Bay Area -  TOPLAP Shangai - TOPLAP Taiwan</a:t>
            </a:r>
            <a:endParaRPr b="1" sz="500">
              <a:solidFill>
                <a:schemeClr val="accent2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6668695" y="4140888"/>
            <a:ext cx="1742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JAPÓN</a:t>
            </a:r>
            <a:r>
              <a:rPr b="1" lang="en" sz="1000">
                <a:solidFill>
                  <a:schemeClr val="accent2"/>
                </a:solidFill>
              </a:rPr>
              <a:t> </a:t>
            </a:r>
            <a:r>
              <a:rPr b="1" lang="en" sz="600">
                <a:solidFill>
                  <a:schemeClr val="accent2"/>
                </a:solidFill>
              </a:rPr>
              <a:t> - TOPLAP Japan</a:t>
            </a:r>
            <a:endParaRPr b="1" sz="600">
              <a:solidFill>
                <a:schemeClr val="accent2"/>
              </a:solidFill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400" y="3672450"/>
            <a:ext cx="543599" cy="5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